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10859192</c:v>
                </c:pt>
                <c:pt idx="1">
                  <c:v>9644455</c:v>
                </c:pt>
                <c:pt idx="2">
                  <c:v>9542555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10859192</c:v>
                </c:pt>
                <c:pt idx="1">
                  <c:v>9644455</c:v>
                </c:pt>
                <c:pt idx="2">
                  <c:v>9542555</c:v>
                </c:pt>
              </c:numCache>
            </c:numRef>
          </c:val>
        </c:ser>
        <c:shape val="box"/>
        <c:axId val="117273344"/>
        <c:axId val="117274880"/>
        <c:axId val="0"/>
      </c:bar3DChart>
      <c:catAx>
        <c:axId val="117273344"/>
        <c:scaling>
          <c:orientation val="minMax"/>
        </c:scaling>
        <c:axPos val="b"/>
        <c:tickLblPos val="nextTo"/>
        <c:crossAx val="117274880"/>
        <c:crosses val="autoZero"/>
        <c:auto val="1"/>
        <c:lblAlgn val="ctr"/>
        <c:lblOffset val="100"/>
      </c:catAx>
      <c:valAx>
        <c:axId val="117274880"/>
        <c:scaling>
          <c:orientation val="minMax"/>
        </c:scaling>
        <c:axPos val="l"/>
        <c:majorGridlines/>
        <c:numFmt formatCode="General" sourceLinked="1"/>
        <c:tickLblPos val="nextTo"/>
        <c:crossAx val="117273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6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175.1</c:v>
                </c:pt>
                <c:pt idx="1">
                  <c:v>176.1</c:v>
                </c:pt>
                <c:pt idx="2">
                  <c:v>176.1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С/х налог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0.70000000000000018</c:v>
                </c:pt>
                <c:pt idx="1">
                  <c:v>0.70000000000000018</c:v>
                </c:pt>
                <c:pt idx="2">
                  <c:v>0.70000000000000018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30.5</c:v>
                </c:pt>
                <c:pt idx="1">
                  <c:v>30.5</c:v>
                </c:pt>
                <c:pt idx="2">
                  <c:v>30.5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землю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160</c:v>
                </c:pt>
                <c:pt idx="1">
                  <c:v>160</c:v>
                </c:pt>
                <c:pt idx="2">
                  <c:v>160</c:v>
                </c:pt>
              </c:numCache>
            </c:numRef>
          </c:val>
        </c:ser>
        <c:shape val="box"/>
        <c:axId val="131434368"/>
        <c:axId val="131435904"/>
        <c:axId val="0"/>
      </c:bar3DChart>
      <c:catAx>
        <c:axId val="131434368"/>
        <c:scaling>
          <c:orientation val="minMax"/>
        </c:scaling>
        <c:axPos val="b"/>
        <c:tickLblPos val="nextTo"/>
        <c:crossAx val="131435904"/>
        <c:crosses val="autoZero"/>
        <c:auto val="1"/>
        <c:lblAlgn val="ctr"/>
        <c:lblOffset val="100"/>
      </c:catAx>
      <c:valAx>
        <c:axId val="131435904"/>
        <c:scaling>
          <c:orientation val="minMax"/>
        </c:scaling>
        <c:axPos val="l"/>
        <c:majorGridlines/>
        <c:numFmt formatCode="General" sourceLinked="1"/>
        <c:tickLblPos val="nextTo"/>
        <c:crossAx val="131434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8530.2000000000007</c:v>
                </c:pt>
                <c:pt idx="1">
                  <c:v>8447.7999999999956</c:v>
                </c:pt>
                <c:pt idx="2">
                  <c:v>8447.7999999999956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1136.5999999999999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98.6</c:v>
                </c:pt>
                <c:pt idx="1">
                  <c:v>101.9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728.1</c:v>
                </c:pt>
                <c:pt idx="1">
                  <c:v>728.1</c:v>
                </c:pt>
                <c:pt idx="2">
                  <c:v>728.1</c:v>
                </c:pt>
              </c:numCache>
            </c:numRef>
          </c:val>
        </c:ser>
        <c:shape val="box"/>
        <c:axId val="131502464"/>
        <c:axId val="131504000"/>
        <c:axId val="0"/>
      </c:bar3DChart>
      <c:catAx>
        <c:axId val="131502464"/>
        <c:scaling>
          <c:orientation val="minMax"/>
        </c:scaling>
        <c:axPos val="b"/>
        <c:tickLblPos val="nextTo"/>
        <c:crossAx val="131504000"/>
        <c:crosses val="autoZero"/>
        <c:auto val="1"/>
        <c:lblAlgn val="ctr"/>
        <c:lblOffset val="100"/>
      </c:catAx>
      <c:valAx>
        <c:axId val="131504000"/>
        <c:scaling>
          <c:orientation val="minMax"/>
        </c:scaling>
        <c:axPos val="l"/>
        <c:majorGridlines/>
        <c:numFmt formatCode="General" sourceLinked="1"/>
        <c:tickLblPos val="nextTo"/>
        <c:crossAx val="131502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1CED8-3946-4162-8938-5CB8503198C3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807068-EEB7-4AE4-BB8E-4B1677E2738B}">
      <dgm:prSet phldrT="[Текст]"/>
      <dgm:spPr/>
      <dgm:t>
        <a:bodyPr/>
        <a:lstStyle/>
        <a:p>
          <a:r>
            <a:rPr lang="ru-RU" dirty="0" smtClean="0"/>
            <a:t>Налоговые доходы</a:t>
          </a:r>
          <a:endParaRPr lang="ru-RU" dirty="0"/>
        </a:p>
      </dgm:t>
    </dgm:pt>
    <dgm:pt modelId="{721D631E-4344-4DC9-9B78-08AF10A68FE0}" type="parTrans" cxnId="{9ACE6B78-2D39-4BF1-BFD2-B3B6E7940B1F}">
      <dgm:prSet/>
      <dgm:spPr/>
      <dgm:t>
        <a:bodyPr/>
        <a:lstStyle/>
        <a:p>
          <a:endParaRPr lang="ru-RU"/>
        </a:p>
      </dgm:t>
    </dgm:pt>
    <dgm:pt modelId="{2C2A44C6-98AB-4728-806F-276F83D2BFD7}" type="sibTrans" cxnId="{9ACE6B78-2D39-4BF1-BFD2-B3B6E7940B1F}">
      <dgm:prSet/>
      <dgm:spPr/>
      <dgm:t>
        <a:bodyPr/>
        <a:lstStyle/>
        <a:p>
          <a:endParaRPr lang="ru-RU"/>
        </a:p>
      </dgm:t>
    </dgm:pt>
    <dgm:pt modelId="{278FC3F1-0FF6-4ACC-A268-D17A1F247CA9}">
      <dgm:prSet phldrT="[Текст]" custT="1"/>
      <dgm:spPr/>
      <dgm:t>
        <a:bodyPr/>
        <a:lstStyle/>
        <a:p>
          <a:r>
            <a:rPr lang="ru-RU" sz="1100" dirty="0" smtClean="0"/>
            <a:t>Налог на доходы физических лиц</a:t>
          </a:r>
          <a:endParaRPr lang="ru-RU" sz="1100" dirty="0"/>
        </a:p>
      </dgm:t>
    </dgm:pt>
    <dgm:pt modelId="{C9259192-C6CB-4159-9FFD-9FB00990BACB}" type="parTrans" cxnId="{96D3DEDC-2205-436A-9BF7-E75B2535F4AF}">
      <dgm:prSet/>
      <dgm:spPr/>
      <dgm:t>
        <a:bodyPr/>
        <a:lstStyle/>
        <a:p>
          <a:endParaRPr lang="ru-RU"/>
        </a:p>
      </dgm:t>
    </dgm:pt>
    <dgm:pt modelId="{85689A65-B3C3-43FB-9D1E-0F8B250A5F69}" type="sibTrans" cxnId="{96D3DEDC-2205-436A-9BF7-E75B2535F4AF}">
      <dgm:prSet/>
      <dgm:spPr/>
      <dgm:t>
        <a:bodyPr/>
        <a:lstStyle/>
        <a:p>
          <a:endParaRPr lang="ru-RU"/>
        </a:p>
      </dgm:t>
    </dgm:pt>
    <dgm:pt modelId="{10686419-41DA-4463-991D-3FDB8EDBE0E9}">
      <dgm:prSet phldrT="[Текст]" custT="1"/>
      <dgm:spPr/>
      <dgm:t>
        <a:bodyPr/>
        <a:lstStyle/>
        <a:p>
          <a:r>
            <a:rPr lang="ru-RU" sz="1100" dirty="0" smtClean="0"/>
            <a:t>Налог на имущество физических лиц</a:t>
          </a:r>
          <a:endParaRPr lang="ru-RU" sz="1100" dirty="0"/>
        </a:p>
      </dgm:t>
    </dgm:pt>
    <dgm:pt modelId="{24621D6C-520B-4998-BB47-DB7CF836FF27}" type="parTrans" cxnId="{73A9414A-1659-4E39-B7F1-598F5C9C2166}">
      <dgm:prSet/>
      <dgm:spPr/>
      <dgm:t>
        <a:bodyPr/>
        <a:lstStyle/>
        <a:p>
          <a:endParaRPr lang="ru-RU"/>
        </a:p>
      </dgm:t>
    </dgm:pt>
    <dgm:pt modelId="{71BB0C8A-46CD-4CE8-A420-21A9E9A73DE0}" type="sibTrans" cxnId="{73A9414A-1659-4E39-B7F1-598F5C9C2166}">
      <dgm:prSet/>
      <dgm:spPr/>
      <dgm:t>
        <a:bodyPr/>
        <a:lstStyle/>
        <a:p>
          <a:endParaRPr lang="ru-RU"/>
        </a:p>
      </dgm:t>
    </dgm:pt>
    <dgm:pt modelId="{064DEE96-37CE-402B-BF3A-CDD4BE53BD1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Безвозмездные поступления от других бюджетов бюджетной системы (межбюджетные трансферты)</a:t>
          </a:r>
          <a:endParaRPr lang="ru-RU" dirty="0">
            <a:solidFill>
              <a:schemeClr val="bg1"/>
            </a:solidFill>
          </a:endParaRPr>
        </a:p>
      </dgm:t>
    </dgm:pt>
    <dgm:pt modelId="{3FC3A642-8A50-41D9-8A55-45FE9D58C06C}" type="parTrans" cxnId="{4662ADCF-5C4F-42EB-A48A-2B3968AB982A}">
      <dgm:prSet/>
      <dgm:spPr/>
      <dgm:t>
        <a:bodyPr/>
        <a:lstStyle/>
        <a:p>
          <a:endParaRPr lang="ru-RU"/>
        </a:p>
      </dgm:t>
    </dgm:pt>
    <dgm:pt modelId="{64BA3FF9-0F21-4DDB-A15E-CCDEC168C2C1}" type="sibTrans" cxnId="{4662ADCF-5C4F-42EB-A48A-2B3968AB982A}">
      <dgm:prSet/>
      <dgm:spPr/>
      <dgm:t>
        <a:bodyPr/>
        <a:lstStyle/>
        <a:p>
          <a:endParaRPr lang="ru-RU"/>
        </a:p>
      </dgm:t>
    </dgm:pt>
    <dgm:pt modelId="{1365B29D-97CA-46DB-B4C0-F26CA3662B5C}">
      <dgm:prSet phldrT="[Текст]" custT="1"/>
      <dgm:spPr/>
      <dgm:t>
        <a:bodyPr/>
        <a:lstStyle/>
        <a:p>
          <a:r>
            <a:rPr lang="ru-RU" sz="1100" dirty="0" smtClean="0"/>
            <a:t>Дотации</a:t>
          </a:r>
          <a:endParaRPr lang="ru-RU" sz="1100" dirty="0"/>
        </a:p>
      </dgm:t>
    </dgm:pt>
    <dgm:pt modelId="{A69DC52B-7493-4CB0-B34F-5F4E74796044}" type="parTrans" cxnId="{6029CCD4-B270-4B5F-95ED-E8D8697B799C}">
      <dgm:prSet/>
      <dgm:spPr/>
      <dgm:t>
        <a:bodyPr/>
        <a:lstStyle/>
        <a:p>
          <a:endParaRPr lang="ru-RU"/>
        </a:p>
      </dgm:t>
    </dgm:pt>
    <dgm:pt modelId="{80B470B3-C57B-4144-A326-AAB53623169A}" type="sibTrans" cxnId="{6029CCD4-B270-4B5F-95ED-E8D8697B799C}">
      <dgm:prSet/>
      <dgm:spPr/>
      <dgm:t>
        <a:bodyPr/>
        <a:lstStyle/>
        <a:p>
          <a:endParaRPr lang="ru-RU"/>
        </a:p>
      </dgm:t>
    </dgm:pt>
    <dgm:pt modelId="{895ADF68-6F18-4D2F-9C70-40D90CD6A999}">
      <dgm:prSet phldrT="[Текст]"/>
      <dgm:spPr/>
      <dgm:t>
        <a:bodyPr/>
        <a:lstStyle/>
        <a:p>
          <a:r>
            <a:rPr lang="ru-RU" dirty="0" smtClean="0"/>
            <a:t>Неналоговые доходы</a:t>
          </a:r>
          <a:endParaRPr lang="ru-RU" dirty="0"/>
        </a:p>
      </dgm:t>
    </dgm:pt>
    <dgm:pt modelId="{4B6D8172-E30C-4D08-AD64-0570B3FBEA5B}" type="parTrans" cxnId="{DE7F5037-D209-4A05-BF55-8AA8D52787A4}">
      <dgm:prSet/>
      <dgm:spPr/>
      <dgm:t>
        <a:bodyPr/>
        <a:lstStyle/>
        <a:p>
          <a:endParaRPr lang="ru-RU"/>
        </a:p>
      </dgm:t>
    </dgm:pt>
    <dgm:pt modelId="{9F3FD00D-B833-4602-94D7-8BDCE32AE251}" type="sibTrans" cxnId="{DE7F5037-D209-4A05-BF55-8AA8D52787A4}">
      <dgm:prSet/>
      <dgm:spPr/>
      <dgm:t>
        <a:bodyPr/>
        <a:lstStyle/>
        <a:p>
          <a:endParaRPr lang="ru-RU"/>
        </a:p>
      </dgm:t>
    </dgm:pt>
    <dgm:pt modelId="{856C83C3-B585-44A9-B26C-95457C0418AD}">
      <dgm:prSet custT="1"/>
      <dgm:spPr/>
      <dgm:t>
        <a:bodyPr/>
        <a:lstStyle/>
        <a:p>
          <a:r>
            <a:rPr lang="ru-RU" sz="1100" dirty="0" smtClean="0"/>
            <a:t>Поступления доходов от использования муниципального имущества</a:t>
          </a:r>
          <a:endParaRPr lang="ru-RU" sz="1100" dirty="0"/>
        </a:p>
      </dgm:t>
    </dgm:pt>
    <dgm:pt modelId="{5FA379DD-8255-45D3-8E7A-992164F19B64}" type="parTrans" cxnId="{A7F4794B-C3E4-434D-B0B0-8B00267A207C}">
      <dgm:prSet/>
      <dgm:spPr/>
      <dgm:t>
        <a:bodyPr/>
        <a:lstStyle/>
        <a:p>
          <a:endParaRPr lang="ru-RU"/>
        </a:p>
      </dgm:t>
    </dgm:pt>
    <dgm:pt modelId="{9886BA72-E977-45E9-83F4-64F7B8DD0C9D}" type="sibTrans" cxnId="{A7F4794B-C3E4-434D-B0B0-8B00267A207C}">
      <dgm:prSet/>
      <dgm:spPr/>
      <dgm:t>
        <a:bodyPr/>
        <a:lstStyle/>
        <a:p>
          <a:endParaRPr lang="ru-RU"/>
        </a:p>
      </dgm:t>
    </dgm:pt>
    <dgm:pt modelId="{888631CC-1BAE-49EC-B789-0F2067FD5DE6}">
      <dgm:prSet custT="1"/>
      <dgm:spPr/>
      <dgm:t>
        <a:bodyPr/>
        <a:lstStyle/>
        <a:p>
          <a:r>
            <a:rPr lang="ru-RU" sz="1100" dirty="0" smtClean="0"/>
            <a:t>Субсидии</a:t>
          </a:r>
          <a:endParaRPr lang="ru-RU" sz="1100" dirty="0"/>
        </a:p>
      </dgm:t>
    </dgm:pt>
    <dgm:pt modelId="{95B61E64-7411-46F8-BFE8-6697DCEF833D}" type="parTrans" cxnId="{ECA1B044-072D-454A-97A2-46C7E091E575}">
      <dgm:prSet/>
      <dgm:spPr/>
      <dgm:t>
        <a:bodyPr/>
        <a:lstStyle/>
        <a:p>
          <a:endParaRPr lang="ru-RU"/>
        </a:p>
      </dgm:t>
    </dgm:pt>
    <dgm:pt modelId="{CAEA13A4-F49B-4FEF-8410-422D97BAC49A}" type="sibTrans" cxnId="{ECA1B044-072D-454A-97A2-46C7E091E575}">
      <dgm:prSet/>
      <dgm:spPr/>
      <dgm:t>
        <a:bodyPr/>
        <a:lstStyle/>
        <a:p>
          <a:endParaRPr lang="ru-RU"/>
        </a:p>
      </dgm:t>
    </dgm:pt>
    <dgm:pt modelId="{6573F40C-AC96-4A67-B719-2A5168BBB0F4}">
      <dgm:prSet custT="1"/>
      <dgm:spPr/>
      <dgm:t>
        <a:bodyPr/>
        <a:lstStyle/>
        <a:p>
          <a:r>
            <a:rPr lang="ru-RU" sz="1100" dirty="0" smtClean="0"/>
            <a:t>Налог на землю</a:t>
          </a:r>
          <a:endParaRPr lang="ru-RU" sz="1100" dirty="0"/>
        </a:p>
      </dgm:t>
    </dgm:pt>
    <dgm:pt modelId="{5A4A930D-3A2A-48B3-9C93-55B4FF7459B6}" type="parTrans" cxnId="{E88028D5-5E8A-4CB2-BFC0-D45CA0B37CB5}">
      <dgm:prSet/>
      <dgm:spPr/>
      <dgm:t>
        <a:bodyPr/>
        <a:lstStyle/>
        <a:p>
          <a:endParaRPr lang="ru-RU"/>
        </a:p>
      </dgm:t>
    </dgm:pt>
    <dgm:pt modelId="{F18C4EAC-609C-4E53-BC70-0770B177F156}" type="sibTrans" cxnId="{E88028D5-5E8A-4CB2-BFC0-D45CA0B37CB5}">
      <dgm:prSet/>
      <dgm:spPr/>
      <dgm:t>
        <a:bodyPr/>
        <a:lstStyle/>
        <a:p>
          <a:endParaRPr lang="ru-RU"/>
        </a:p>
      </dgm:t>
    </dgm:pt>
    <dgm:pt modelId="{CC7A1288-FE4D-4F73-A3E6-C1785B302023}">
      <dgm:prSet custT="1"/>
      <dgm:spPr/>
      <dgm:t>
        <a:bodyPr/>
        <a:lstStyle/>
        <a:p>
          <a:r>
            <a:rPr lang="ru-RU" sz="1100" dirty="0" smtClean="0"/>
            <a:t>Сельскохозяйственный налог</a:t>
          </a:r>
          <a:endParaRPr lang="ru-RU" sz="1100" dirty="0"/>
        </a:p>
      </dgm:t>
    </dgm:pt>
    <dgm:pt modelId="{042B318A-BA87-4513-8790-7730AE4A1E7F}" type="parTrans" cxnId="{2AB19E1C-823C-42E5-9ED0-B80594881585}">
      <dgm:prSet/>
      <dgm:spPr/>
      <dgm:t>
        <a:bodyPr/>
        <a:lstStyle/>
        <a:p>
          <a:endParaRPr lang="ru-RU"/>
        </a:p>
      </dgm:t>
    </dgm:pt>
    <dgm:pt modelId="{39CA8408-92D3-4E6D-AF55-64852FEB9FEC}" type="sibTrans" cxnId="{2AB19E1C-823C-42E5-9ED0-B80594881585}">
      <dgm:prSet/>
      <dgm:spPr/>
      <dgm:t>
        <a:bodyPr/>
        <a:lstStyle/>
        <a:p>
          <a:endParaRPr lang="ru-RU"/>
        </a:p>
      </dgm:t>
    </dgm:pt>
    <dgm:pt modelId="{1A05AF86-E9C5-47D0-9EE8-025576A9607B}">
      <dgm:prSet custT="1"/>
      <dgm:spPr/>
      <dgm:t>
        <a:bodyPr/>
        <a:lstStyle/>
        <a:p>
          <a:r>
            <a:rPr lang="ru-RU" sz="1100" dirty="0" smtClean="0"/>
            <a:t>Субвенции</a:t>
          </a:r>
          <a:endParaRPr lang="ru-RU" sz="1100" dirty="0"/>
        </a:p>
      </dgm:t>
    </dgm:pt>
    <dgm:pt modelId="{B828F975-9A9A-46CB-AA7D-154FEA8988E5}" type="parTrans" cxnId="{AD5608AF-6A79-4E02-A797-1CE1E42D777A}">
      <dgm:prSet/>
      <dgm:spPr/>
      <dgm:t>
        <a:bodyPr/>
        <a:lstStyle/>
        <a:p>
          <a:endParaRPr lang="ru-RU"/>
        </a:p>
      </dgm:t>
    </dgm:pt>
    <dgm:pt modelId="{6098747B-BB4B-4FA8-A789-AF670C003044}" type="sibTrans" cxnId="{AD5608AF-6A79-4E02-A797-1CE1E42D777A}">
      <dgm:prSet/>
      <dgm:spPr/>
      <dgm:t>
        <a:bodyPr/>
        <a:lstStyle/>
        <a:p>
          <a:endParaRPr lang="ru-RU"/>
        </a:p>
      </dgm:t>
    </dgm:pt>
    <dgm:pt modelId="{7CA5E149-348C-4F96-8632-8BDCE8E42CAC}">
      <dgm:prSet custT="1"/>
      <dgm:spPr/>
      <dgm:t>
        <a:bodyPr/>
        <a:lstStyle/>
        <a:p>
          <a:r>
            <a:rPr lang="ru-RU" sz="1100" dirty="0" smtClean="0"/>
            <a:t>Иные межбюджетные трансферты</a:t>
          </a:r>
          <a:endParaRPr lang="ru-RU" sz="1100" dirty="0"/>
        </a:p>
      </dgm:t>
    </dgm:pt>
    <dgm:pt modelId="{01E62D61-C1CE-4B78-ADD6-551C28B95B54}" type="parTrans" cxnId="{089F94AD-DE2C-4D0F-BAAE-794055524A76}">
      <dgm:prSet/>
      <dgm:spPr/>
      <dgm:t>
        <a:bodyPr/>
        <a:lstStyle/>
        <a:p>
          <a:endParaRPr lang="ru-RU"/>
        </a:p>
      </dgm:t>
    </dgm:pt>
    <dgm:pt modelId="{5CF1D8B3-9B09-41EF-9FDF-8EF17FA3AE1F}" type="sibTrans" cxnId="{089F94AD-DE2C-4D0F-BAAE-794055524A76}">
      <dgm:prSet/>
      <dgm:spPr/>
      <dgm:t>
        <a:bodyPr/>
        <a:lstStyle/>
        <a:p>
          <a:endParaRPr lang="ru-RU"/>
        </a:p>
      </dgm:t>
    </dgm:pt>
    <dgm:pt modelId="{1ADA5740-78A5-41A0-B056-D3A7716F21A3}" type="pres">
      <dgm:prSet presAssocID="{17E1CED8-3946-4162-8938-5CB8503198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751D7C-8D5F-4494-A0C8-F1330BC270A3}" type="pres">
      <dgm:prSet presAssocID="{C0807068-EEB7-4AE4-BB8E-4B1677E2738B}" presName="root" presStyleCnt="0"/>
      <dgm:spPr/>
    </dgm:pt>
    <dgm:pt modelId="{FD1015D3-A27C-455E-BCA1-67854237A7BD}" type="pres">
      <dgm:prSet presAssocID="{C0807068-EEB7-4AE4-BB8E-4B1677E2738B}" presName="rootComposite" presStyleCnt="0"/>
      <dgm:spPr/>
    </dgm:pt>
    <dgm:pt modelId="{49414851-7732-495F-BB85-09CE49697138}" type="pres">
      <dgm:prSet presAssocID="{C0807068-EEB7-4AE4-BB8E-4B1677E2738B}" presName="rootText" presStyleLbl="node1" presStyleIdx="0" presStyleCnt="3" custLinFactNeighborX="-31445" custLinFactNeighborY="-4147"/>
      <dgm:spPr/>
      <dgm:t>
        <a:bodyPr/>
        <a:lstStyle/>
        <a:p>
          <a:endParaRPr lang="ru-RU"/>
        </a:p>
      </dgm:t>
    </dgm:pt>
    <dgm:pt modelId="{BE786322-3887-4E4F-AFEE-25C871C8261C}" type="pres">
      <dgm:prSet presAssocID="{C0807068-EEB7-4AE4-BB8E-4B1677E2738B}" presName="rootConnector" presStyleLbl="node1" presStyleIdx="0" presStyleCnt="3"/>
      <dgm:spPr/>
      <dgm:t>
        <a:bodyPr/>
        <a:lstStyle/>
        <a:p>
          <a:endParaRPr lang="ru-RU"/>
        </a:p>
      </dgm:t>
    </dgm:pt>
    <dgm:pt modelId="{F0413FAF-C0F1-43BE-979D-749B9330A7E4}" type="pres">
      <dgm:prSet presAssocID="{C0807068-EEB7-4AE4-BB8E-4B1677E2738B}" presName="childShape" presStyleCnt="0"/>
      <dgm:spPr/>
    </dgm:pt>
    <dgm:pt modelId="{6C5ED066-01F6-4AEB-BF54-3B0D4DB595F7}" type="pres">
      <dgm:prSet presAssocID="{C9259192-C6CB-4159-9FFD-9FB00990BACB}" presName="Name13" presStyleLbl="parChTrans1D2" presStyleIdx="0" presStyleCnt="9"/>
      <dgm:spPr/>
      <dgm:t>
        <a:bodyPr/>
        <a:lstStyle/>
        <a:p>
          <a:endParaRPr lang="ru-RU"/>
        </a:p>
      </dgm:t>
    </dgm:pt>
    <dgm:pt modelId="{746D086D-1995-4851-8FE4-6BBC136A1230}" type="pres">
      <dgm:prSet presAssocID="{278FC3F1-0FF6-4ACC-A268-D17A1F247CA9}" presName="childText" presStyleLbl="bgAcc1" presStyleIdx="0" presStyleCnt="9" custLinFactNeighborX="-28751" custLinFactNeighborY="-5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B89C2-45E8-45EA-BD96-08327AE938B6}" type="pres">
      <dgm:prSet presAssocID="{24621D6C-520B-4998-BB47-DB7CF836FF27}" presName="Name13" presStyleLbl="parChTrans1D2" presStyleIdx="1" presStyleCnt="9"/>
      <dgm:spPr/>
      <dgm:t>
        <a:bodyPr/>
        <a:lstStyle/>
        <a:p>
          <a:endParaRPr lang="ru-RU"/>
        </a:p>
      </dgm:t>
    </dgm:pt>
    <dgm:pt modelId="{316414FE-D525-4D12-9DAE-A8B338244F08}" type="pres">
      <dgm:prSet presAssocID="{10686419-41DA-4463-991D-3FDB8EDBE0E9}" presName="childText" presStyleLbl="bgAcc1" presStyleIdx="1" presStyleCnt="9" custLinFactNeighborX="-28751" custLinFactNeighborY="-7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F861B-1C84-4E7D-9B46-D9B41D840FA9}" type="pres">
      <dgm:prSet presAssocID="{5A4A930D-3A2A-48B3-9C93-55B4FF7459B6}" presName="Name13" presStyleLbl="parChTrans1D2" presStyleIdx="2" presStyleCnt="9"/>
      <dgm:spPr/>
      <dgm:t>
        <a:bodyPr/>
        <a:lstStyle/>
        <a:p>
          <a:endParaRPr lang="ru-RU"/>
        </a:p>
      </dgm:t>
    </dgm:pt>
    <dgm:pt modelId="{93C799F8-CD9B-45E7-8A02-6134D609E590}" type="pres">
      <dgm:prSet presAssocID="{6573F40C-AC96-4A67-B719-2A5168BBB0F4}" presName="childText" presStyleLbl="bgAcc1" presStyleIdx="2" presStyleCnt="9" custLinFactNeighborX="-28751" custLinFactNeighborY="-9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D905E-CB45-46ED-B625-164DE2548288}" type="pres">
      <dgm:prSet presAssocID="{042B318A-BA87-4513-8790-7730AE4A1E7F}" presName="Name13" presStyleLbl="parChTrans1D2" presStyleIdx="3" presStyleCnt="9"/>
      <dgm:spPr/>
      <dgm:t>
        <a:bodyPr/>
        <a:lstStyle/>
        <a:p>
          <a:endParaRPr lang="ru-RU"/>
        </a:p>
      </dgm:t>
    </dgm:pt>
    <dgm:pt modelId="{E72E24ED-5466-40E3-9ECA-93A34C921DD2}" type="pres">
      <dgm:prSet presAssocID="{CC7A1288-FE4D-4F73-A3E6-C1785B302023}" presName="childText" presStyleLbl="bgAcc1" presStyleIdx="3" presStyleCnt="9" custLinFactNeighborX="-28751" custLinFactNeighborY="-20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7753F-0854-456F-9B63-B929774653C6}" type="pres">
      <dgm:prSet presAssocID="{064DEE96-37CE-402B-BF3A-CDD4BE53BD14}" presName="root" presStyleCnt="0"/>
      <dgm:spPr/>
    </dgm:pt>
    <dgm:pt modelId="{587E5760-B344-49F4-938C-9204EEBE8CD0}" type="pres">
      <dgm:prSet presAssocID="{064DEE96-37CE-402B-BF3A-CDD4BE53BD14}" presName="rootComposite" presStyleCnt="0"/>
      <dgm:spPr/>
    </dgm:pt>
    <dgm:pt modelId="{A082B79F-040C-4F61-91EF-150AACD3449F}" type="pres">
      <dgm:prSet presAssocID="{064DEE96-37CE-402B-BF3A-CDD4BE53BD14}" presName="rootText" presStyleLbl="node1" presStyleIdx="1" presStyleCnt="3" custScaleX="180150"/>
      <dgm:spPr/>
      <dgm:t>
        <a:bodyPr/>
        <a:lstStyle/>
        <a:p>
          <a:endParaRPr lang="ru-RU"/>
        </a:p>
      </dgm:t>
    </dgm:pt>
    <dgm:pt modelId="{3BD552A2-610D-4D70-B5A4-0576E138B080}" type="pres">
      <dgm:prSet presAssocID="{064DEE96-37CE-402B-BF3A-CDD4BE53BD14}" presName="rootConnector" presStyleLbl="node1" presStyleIdx="1" presStyleCnt="3"/>
      <dgm:spPr/>
      <dgm:t>
        <a:bodyPr/>
        <a:lstStyle/>
        <a:p>
          <a:endParaRPr lang="ru-RU"/>
        </a:p>
      </dgm:t>
    </dgm:pt>
    <dgm:pt modelId="{F75487FE-7DD9-4FFB-9982-82BF7FF6427C}" type="pres">
      <dgm:prSet presAssocID="{064DEE96-37CE-402B-BF3A-CDD4BE53BD14}" presName="childShape" presStyleCnt="0"/>
      <dgm:spPr/>
    </dgm:pt>
    <dgm:pt modelId="{8C0F2EE5-1347-404E-8240-B82ED4C8AF1B}" type="pres">
      <dgm:prSet presAssocID="{A69DC52B-7493-4CB0-B34F-5F4E74796044}" presName="Name13" presStyleLbl="parChTrans1D2" presStyleIdx="4" presStyleCnt="9"/>
      <dgm:spPr/>
      <dgm:t>
        <a:bodyPr/>
        <a:lstStyle/>
        <a:p>
          <a:endParaRPr lang="ru-RU"/>
        </a:p>
      </dgm:t>
    </dgm:pt>
    <dgm:pt modelId="{93DEA2AF-BE94-4F7C-B865-35C339C476C8}" type="pres">
      <dgm:prSet presAssocID="{1365B29D-97CA-46DB-B4C0-F26CA3662B5C}" presName="childText" presStyleLbl="bgAcc1" presStyleIdx="4" presStyleCnt="9" custLinFactNeighborX="1944" custLinFactNeighborY="13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F7CAD-C6F2-4C0D-BC2F-DD6AAE37AECC}" type="pres">
      <dgm:prSet presAssocID="{95B61E64-7411-46F8-BFE8-6697DCEF833D}" presName="Name13" presStyleLbl="parChTrans1D2" presStyleIdx="5" presStyleCnt="9"/>
      <dgm:spPr/>
      <dgm:t>
        <a:bodyPr/>
        <a:lstStyle/>
        <a:p>
          <a:endParaRPr lang="ru-RU"/>
        </a:p>
      </dgm:t>
    </dgm:pt>
    <dgm:pt modelId="{01AA2672-B733-4239-9EBB-47B8EF4BE3EF}" type="pres">
      <dgm:prSet presAssocID="{888631CC-1BAE-49EC-B789-0F2067FD5DE6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4041B-5DA0-461F-A8BB-64CEEEA3C7EE}" type="pres">
      <dgm:prSet presAssocID="{B828F975-9A9A-46CB-AA7D-154FEA8988E5}" presName="Name13" presStyleLbl="parChTrans1D2" presStyleIdx="6" presStyleCnt="9"/>
      <dgm:spPr/>
      <dgm:t>
        <a:bodyPr/>
        <a:lstStyle/>
        <a:p>
          <a:endParaRPr lang="ru-RU"/>
        </a:p>
      </dgm:t>
    </dgm:pt>
    <dgm:pt modelId="{5D9E11DB-D430-4438-B3DE-74D2721C21C3}" type="pres">
      <dgm:prSet presAssocID="{1A05AF86-E9C5-47D0-9EE8-025576A9607B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34AAA-AE0D-4B5B-B4BD-150346E9C546}" type="pres">
      <dgm:prSet presAssocID="{01E62D61-C1CE-4B78-ADD6-551C28B95B54}" presName="Name13" presStyleLbl="parChTrans1D2" presStyleIdx="7" presStyleCnt="9"/>
      <dgm:spPr/>
      <dgm:t>
        <a:bodyPr/>
        <a:lstStyle/>
        <a:p>
          <a:endParaRPr lang="ru-RU"/>
        </a:p>
      </dgm:t>
    </dgm:pt>
    <dgm:pt modelId="{17973C38-29F1-4F0D-B625-C004FF448904}" type="pres">
      <dgm:prSet presAssocID="{7CA5E149-348C-4F96-8632-8BDCE8E42CAC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C5F93-5855-4A12-BE3C-05FF69416B0D}" type="pres">
      <dgm:prSet presAssocID="{895ADF68-6F18-4D2F-9C70-40D90CD6A999}" presName="root" presStyleCnt="0"/>
      <dgm:spPr/>
    </dgm:pt>
    <dgm:pt modelId="{3734191A-6CA5-48A7-BF79-F548A40C471D}" type="pres">
      <dgm:prSet presAssocID="{895ADF68-6F18-4D2F-9C70-40D90CD6A999}" presName="rootComposite" presStyleCnt="0"/>
      <dgm:spPr/>
    </dgm:pt>
    <dgm:pt modelId="{A70AC93C-BC43-4529-988D-EAC8A7DED654}" type="pres">
      <dgm:prSet presAssocID="{895ADF68-6F18-4D2F-9C70-40D90CD6A999}" presName="rootText" presStyleLbl="node1" presStyleIdx="2" presStyleCnt="3"/>
      <dgm:spPr/>
      <dgm:t>
        <a:bodyPr/>
        <a:lstStyle/>
        <a:p>
          <a:endParaRPr lang="ru-RU"/>
        </a:p>
      </dgm:t>
    </dgm:pt>
    <dgm:pt modelId="{A82231A1-9F72-4368-8B4D-CF5463208B27}" type="pres">
      <dgm:prSet presAssocID="{895ADF68-6F18-4D2F-9C70-40D90CD6A999}" presName="rootConnector" presStyleLbl="node1" presStyleIdx="2" presStyleCnt="3"/>
      <dgm:spPr/>
      <dgm:t>
        <a:bodyPr/>
        <a:lstStyle/>
        <a:p>
          <a:endParaRPr lang="ru-RU"/>
        </a:p>
      </dgm:t>
    </dgm:pt>
    <dgm:pt modelId="{1B5D793A-6355-491F-ACED-06BAE0C80F9E}" type="pres">
      <dgm:prSet presAssocID="{895ADF68-6F18-4D2F-9C70-40D90CD6A999}" presName="childShape" presStyleCnt="0"/>
      <dgm:spPr/>
    </dgm:pt>
    <dgm:pt modelId="{2EC7BB3D-3ACA-4485-8800-A6B6008427B5}" type="pres">
      <dgm:prSet presAssocID="{5FA379DD-8255-45D3-8E7A-992164F19B64}" presName="Name13" presStyleLbl="parChTrans1D2" presStyleIdx="8" presStyleCnt="9"/>
      <dgm:spPr/>
      <dgm:t>
        <a:bodyPr/>
        <a:lstStyle/>
        <a:p>
          <a:endParaRPr lang="ru-RU"/>
        </a:p>
      </dgm:t>
    </dgm:pt>
    <dgm:pt modelId="{A1D14770-3DB8-4811-9B97-FAE5A3118A28}" type="pres">
      <dgm:prSet presAssocID="{856C83C3-B585-44A9-B26C-95457C0418AD}" presName="childText" presStyleLbl="bgAcc1" presStyleIdx="8" presStyleCnt="9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3F77D6-18CE-4727-80A0-4D890B22EC67}" type="presOf" srcId="{856C83C3-B585-44A9-B26C-95457C0418AD}" destId="{A1D14770-3DB8-4811-9B97-FAE5A3118A28}" srcOrd="0" destOrd="0" presId="urn:microsoft.com/office/officeart/2005/8/layout/hierarchy3"/>
    <dgm:cxn modelId="{3F435218-4C9D-446D-A036-7942492D35DE}" type="presOf" srcId="{17E1CED8-3946-4162-8938-5CB8503198C3}" destId="{1ADA5740-78A5-41A0-B056-D3A7716F21A3}" srcOrd="0" destOrd="0" presId="urn:microsoft.com/office/officeart/2005/8/layout/hierarchy3"/>
    <dgm:cxn modelId="{ECA1B044-072D-454A-97A2-46C7E091E575}" srcId="{064DEE96-37CE-402B-BF3A-CDD4BE53BD14}" destId="{888631CC-1BAE-49EC-B789-0F2067FD5DE6}" srcOrd="1" destOrd="0" parTransId="{95B61E64-7411-46F8-BFE8-6697DCEF833D}" sibTransId="{CAEA13A4-F49B-4FEF-8410-422D97BAC49A}"/>
    <dgm:cxn modelId="{8D96953F-D219-4A3F-9DCB-88BBCDFA9AFC}" type="presOf" srcId="{24621D6C-520B-4998-BB47-DB7CF836FF27}" destId="{77DB89C2-45E8-45EA-BD96-08327AE938B6}" srcOrd="0" destOrd="0" presId="urn:microsoft.com/office/officeart/2005/8/layout/hierarchy3"/>
    <dgm:cxn modelId="{6029CCD4-B270-4B5F-95ED-E8D8697B799C}" srcId="{064DEE96-37CE-402B-BF3A-CDD4BE53BD14}" destId="{1365B29D-97CA-46DB-B4C0-F26CA3662B5C}" srcOrd="0" destOrd="0" parTransId="{A69DC52B-7493-4CB0-B34F-5F4E74796044}" sibTransId="{80B470B3-C57B-4144-A326-AAB53623169A}"/>
    <dgm:cxn modelId="{E88028D5-5E8A-4CB2-BFC0-D45CA0B37CB5}" srcId="{C0807068-EEB7-4AE4-BB8E-4B1677E2738B}" destId="{6573F40C-AC96-4A67-B719-2A5168BBB0F4}" srcOrd="2" destOrd="0" parTransId="{5A4A930D-3A2A-48B3-9C93-55B4FF7459B6}" sibTransId="{F18C4EAC-609C-4E53-BC70-0770B177F156}"/>
    <dgm:cxn modelId="{04423BF6-70E9-49EC-AE99-3C34D02DA793}" type="presOf" srcId="{7CA5E149-348C-4F96-8632-8BDCE8E42CAC}" destId="{17973C38-29F1-4F0D-B625-C004FF448904}" srcOrd="0" destOrd="0" presId="urn:microsoft.com/office/officeart/2005/8/layout/hierarchy3"/>
    <dgm:cxn modelId="{66DC2640-FEF1-42B2-BD1E-85E8012FF353}" type="presOf" srcId="{5FA379DD-8255-45D3-8E7A-992164F19B64}" destId="{2EC7BB3D-3ACA-4485-8800-A6B6008427B5}" srcOrd="0" destOrd="0" presId="urn:microsoft.com/office/officeart/2005/8/layout/hierarchy3"/>
    <dgm:cxn modelId="{6C2FBD0D-F9CC-4018-B7E8-93853F37A0C1}" type="presOf" srcId="{01E62D61-C1CE-4B78-ADD6-551C28B95B54}" destId="{06234AAA-AE0D-4B5B-B4BD-150346E9C546}" srcOrd="0" destOrd="0" presId="urn:microsoft.com/office/officeart/2005/8/layout/hierarchy3"/>
    <dgm:cxn modelId="{7642A810-C60B-40EC-BC57-038B160EFED5}" type="presOf" srcId="{064DEE96-37CE-402B-BF3A-CDD4BE53BD14}" destId="{3BD552A2-610D-4D70-B5A4-0576E138B080}" srcOrd="1" destOrd="0" presId="urn:microsoft.com/office/officeart/2005/8/layout/hierarchy3"/>
    <dgm:cxn modelId="{9ACE6B78-2D39-4BF1-BFD2-B3B6E7940B1F}" srcId="{17E1CED8-3946-4162-8938-5CB8503198C3}" destId="{C0807068-EEB7-4AE4-BB8E-4B1677E2738B}" srcOrd="0" destOrd="0" parTransId="{721D631E-4344-4DC9-9B78-08AF10A68FE0}" sibTransId="{2C2A44C6-98AB-4728-806F-276F83D2BFD7}"/>
    <dgm:cxn modelId="{EED2B56C-90F0-4A4F-9A6D-251DDDC13ECE}" type="presOf" srcId="{895ADF68-6F18-4D2F-9C70-40D90CD6A999}" destId="{A70AC93C-BC43-4529-988D-EAC8A7DED654}" srcOrd="0" destOrd="0" presId="urn:microsoft.com/office/officeart/2005/8/layout/hierarchy3"/>
    <dgm:cxn modelId="{E5973E9E-EE08-4C3A-A7FB-0A253E1DBA96}" type="presOf" srcId="{C9259192-C6CB-4159-9FFD-9FB00990BACB}" destId="{6C5ED066-01F6-4AEB-BF54-3B0D4DB595F7}" srcOrd="0" destOrd="0" presId="urn:microsoft.com/office/officeart/2005/8/layout/hierarchy3"/>
    <dgm:cxn modelId="{F858278E-00AA-40DB-B4B2-E218535796C1}" type="presOf" srcId="{895ADF68-6F18-4D2F-9C70-40D90CD6A999}" destId="{A82231A1-9F72-4368-8B4D-CF5463208B27}" srcOrd="1" destOrd="0" presId="urn:microsoft.com/office/officeart/2005/8/layout/hierarchy3"/>
    <dgm:cxn modelId="{7C7FA8CE-6ED6-4E0E-A706-31052917B351}" type="presOf" srcId="{888631CC-1BAE-49EC-B789-0F2067FD5DE6}" destId="{01AA2672-B733-4239-9EBB-47B8EF4BE3EF}" srcOrd="0" destOrd="0" presId="urn:microsoft.com/office/officeart/2005/8/layout/hierarchy3"/>
    <dgm:cxn modelId="{8C649AFF-9964-42AC-9941-3B5689C6181F}" type="presOf" srcId="{C0807068-EEB7-4AE4-BB8E-4B1677E2738B}" destId="{BE786322-3887-4E4F-AFEE-25C871C8261C}" srcOrd="1" destOrd="0" presId="urn:microsoft.com/office/officeart/2005/8/layout/hierarchy3"/>
    <dgm:cxn modelId="{A7F4794B-C3E4-434D-B0B0-8B00267A207C}" srcId="{895ADF68-6F18-4D2F-9C70-40D90CD6A999}" destId="{856C83C3-B585-44A9-B26C-95457C0418AD}" srcOrd="0" destOrd="0" parTransId="{5FA379DD-8255-45D3-8E7A-992164F19B64}" sibTransId="{9886BA72-E977-45E9-83F4-64F7B8DD0C9D}"/>
    <dgm:cxn modelId="{73A9414A-1659-4E39-B7F1-598F5C9C2166}" srcId="{C0807068-EEB7-4AE4-BB8E-4B1677E2738B}" destId="{10686419-41DA-4463-991D-3FDB8EDBE0E9}" srcOrd="1" destOrd="0" parTransId="{24621D6C-520B-4998-BB47-DB7CF836FF27}" sibTransId="{71BB0C8A-46CD-4CE8-A420-21A9E9A73DE0}"/>
    <dgm:cxn modelId="{AD5608AF-6A79-4E02-A797-1CE1E42D777A}" srcId="{064DEE96-37CE-402B-BF3A-CDD4BE53BD14}" destId="{1A05AF86-E9C5-47D0-9EE8-025576A9607B}" srcOrd="2" destOrd="0" parTransId="{B828F975-9A9A-46CB-AA7D-154FEA8988E5}" sibTransId="{6098747B-BB4B-4FA8-A789-AF670C003044}"/>
    <dgm:cxn modelId="{A48F5CEB-622A-4167-BC12-EC69D2D574E7}" type="presOf" srcId="{1A05AF86-E9C5-47D0-9EE8-025576A9607B}" destId="{5D9E11DB-D430-4438-B3DE-74D2721C21C3}" srcOrd="0" destOrd="0" presId="urn:microsoft.com/office/officeart/2005/8/layout/hierarchy3"/>
    <dgm:cxn modelId="{251C9EA8-7BF1-49A4-BAAD-35BE88167C58}" type="presOf" srcId="{C0807068-EEB7-4AE4-BB8E-4B1677E2738B}" destId="{49414851-7732-495F-BB85-09CE49697138}" srcOrd="0" destOrd="0" presId="urn:microsoft.com/office/officeart/2005/8/layout/hierarchy3"/>
    <dgm:cxn modelId="{90D1C6C2-8F6E-42E7-B2A3-167EC84D9CD3}" type="presOf" srcId="{1365B29D-97CA-46DB-B4C0-F26CA3662B5C}" destId="{93DEA2AF-BE94-4F7C-B865-35C339C476C8}" srcOrd="0" destOrd="0" presId="urn:microsoft.com/office/officeart/2005/8/layout/hierarchy3"/>
    <dgm:cxn modelId="{4662ADCF-5C4F-42EB-A48A-2B3968AB982A}" srcId="{17E1CED8-3946-4162-8938-5CB8503198C3}" destId="{064DEE96-37CE-402B-BF3A-CDD4BE53BD14}" srcOrd="1" destOrd="0" parTransId="{3FC3A642-8A50-41D9-8A55-45FE9D58C06C}" sibTransId="{64BA3FF9-0F21-4DDB-A15E-CCDEC168C2C1}"/>
    <dgm:cxn modelId="{F0C53D18-B487-4E49-B268-B819D8C2CADE}" type="presOf" srcId="{042B318A-BA87-4513-8790-7730AE4A1E7F}" destId="{8E8D905E-CB45-46ED-B625-164DE2548288}" srcOrd="0" destOrd="0" presId="urn:microsoft.com/office/officeart/2005/8/layout/hierarchy3"/>
    <dgm:cxn modelId="{A9AE1FF2-06AB-4C35-9477-740111526C07}" type="presOf" srcId="{064DEE96-37CE-402B-BF3A-CDD4BE53BD14}" destId="{A082B79F-040C-4F61-91EF-150AACD3449F}" srcOrd="0" destOrd="0" presId="urn:microsoft.com/office/officeart/2005/8/layout/hierarchy3"/>
    <dgm:cxn modelId="{78ED5AB6-8DEA-4B67-B168-A70D15826890}" type="presOf" srcId="{A69DC52B-7493-4CB0-B34F-5F4E74796044}" destId="{8C0F2EE5-1347-404E-8240-B82ED4C8AF1B}" srcOrd="0" destOrd="0" presId="urn:microsoft.com/office/officeart/2005/8/layout/hierarchy3"/>
    <dgm:cxn modelId="{89392358-28BA-4540-BCD4-253D610D93DE}" type="presOf" srcId="{278FC3F1-0FF6-4ACC-A268-D17A1F247CA9}" destId="{746D086D-1995-4851-8FE4-6BBC136A1230}" srcOrd="0" destOrd="0" presId="urn:microsoft.com/office/officeart/2005/8/layout/hierarchy3"/>
    <dgm:cxn modelId="{2AB19E1C-823C-42E5-9ED0-B80594881585}" srcId="{C0807068-EEB7-4AE4-BB8E-4B1677E2738B}" destId="{CC7A1288-FE4D-4F73-A3E6-C1785B302023}" srcOrd="3" destOrd="0" parTransId="{042B318A-BA87-4513-8790-7730AE4A1E7F}" sibTransId="{39CA8408-92D3-4E6D-AF55-64852FEB9FEC}"/>
    <dgm:cxn modelId="{EAC549C2-3C16-402C-AA6B-B4E4ACD1F094}" type="presOf" srcId="{6573F40C-AC96-4A67-B719-2A5168BBB0F4}" destId="{93C799F8-CD9B-45E7-8A02-6134D609E590}" srcOrd="0" destOrd="0" presId="urn:microsoft.com/office/officeart/2005/8/layout/hierarchy3"/>
    <dgm:cxn modelId="{EE543169-C21A-490F-9BF1-268753B984D2}" type="presOf" srcId="{CC7A1288-FE4D-4F73-A3E6-C1785B302023}" destId="{E72E24ED-5466-40E3-9ECA-93A34C921DD2}" srcOrd="0" destOrd="0" presId="urn:microsoft.com/office/officeart/2005/8/layout/hierarchy3"/>
    <dgm:cxn modelId="{96D3DEDC-2205-436A-9BF7-E75B2535F4AF}" srcId="{C0807068-EEB7-4AE4-BB8E-4B1677E2738B}" destId="{278FC3F1-0FF6-4ACC-A268-D17A1F247CA9}" srcOrd="0" destOrd="0" parTransId="{C9259192-C6CB-4159-9FFD-9FB00990BACB}" sibTransId="{85689A65-B3C3-43FB-9D1E-0F8B250A5F69}"/>
    <dgm:cxn modelId="{E4DFFAF6-93EA-4906-86DB-49C2302A2D0B}" type="presOf" srcId="{B828F975-9A9A-46CB-AA7D-154FEA8988E5}" destId="{6514041B-5DA0-461F-A8BB-64CEEEA3C7EE}" srcOrd="0" destOrd="0" presId="urn:microsoft.com/office/officeart/2005/8/layout/hierarchy3"/>
    <dgm:cxn modelId="{01A796E4-97D8-4128-876C-744CF166BC93}" type="presOf" srcId="{95B61E64-7411-46F8-BFE8-6697DCEF833D}" destId="{F38F7CAD-C6F2-4C0D-BC2F-DD6AAE37AECC}" srcOrd="0" destOrd="0" presId="urn:microsoft.com/office/officeart/2005/8/layout/hierarchy3"/>
    <dgm:cxn modelId="{4110A582-6A8A-496A-BB79-854541DB4C7E}" type="presOf" srcId="{5A4A930D-3A2A-48B3-9C93-55B4FF7459B6}" destId="{FE9F861B-1C84-4E7D-9B46-D9B41D840FA9}" srcOrd="0" destOrd="0" presId="urn:microsoft.com/office/officeart/2005/8/layout/hierarchy3"/>
    <dgm:cxn modelId="{DE7F5037-D209-4A05-BF55-8AA8D52787A4}" srcId="{17E1CED8-3946-4162-8938-5CB8503198C3}" destId="{895ADF68-6F18-4D2F-9C70-40D90CD6A999}" srcOrd="2" destOrd="0" parTransId="{4B6D8172-E30C-4D08-AD64-0570B3FBEA5B}" sibTransId="{9F3FD00D-B833-4602-94D7-8BDCE32AE251}"/>
    <dgm:cxn modelId="{089F94AD-DE2C-4D0F-BAAE-794055524A76}" srcId="{064DEE96-37CE-402B-BF3A-CDD4BE53BD14}" destId="{7CA5E149-348C-4F96-8632-8BDCE8E42CAC}" srcOrd="3" destOrd="0" parTransId="{01E62D61-C1CE-4B78-ADD6-551C28B95B54}" sibTransId="{5CF1D8B3-9B09-41EF-9FDF-8EF17FA3AE1F}"/>
    <dgm:cxn modelId="{00C2D10E-7970-48F5-8995-586E092393F7}" type="presOf" srcId="{10686419-41DA-4463-991D-3FDB8EDBE0E9}" destId="{316414FE-D525-4D12-9DAE-A8B338244F08}" srcOrd="0" destOrd="0" presId="urn:microsoft.com/office/officeart/2005/8/layout/hierarchy3"/>
    <dgm:cxn modelId="{832BFA91-626F-414A-800D-7D00C46EF9BD}" type="presParOf" srcId="{1ADA5740-78A5-41A0-B056-D3A7716F21A3}" destId="{B9751D7C-8D5F-4494-A0C8-F1330BC270A3}" srcOrd="0" destOrd="0" presId="urn:microsoft.com/office/officeart/2005/8/layout/hierarchy3"/>
    <dgm:cxn modelId="{8C2EC423-00E5-4E18-9D6B-A6831AFAB493}" type="presParOf" srcId="{B9751D7C-8D5F-4494-A0C8-F1330BC270A3}" destId="{FD1015D3-A27C-455E-BCA1-67854237A7BD}" srcOrd="0" destOrd="0" presId="urn:microsoft.com/office/officeart/2005/8/layout/hierarchy3"/>
    <dgm:cxn modelId="{0266AF4E-8BB3-4208-93B5-1258AD99A4A2}" type="presParOf" srcId="{FD1015D3-A27C-455E-BCA1-67854237A7BD}" destId="{49414851-7732-495F-BB85-09CE49697138}" srcOrd="0" destOrd="0" presId="urn:microsoft.com/office/officeart/2005/8/layout/hierarchy3"/>
    <dgm:cxn modelId="{B9709BA3-6743-4201-940B-951BB7D73649}" type="presParOf" srcId="{FD1015D3-A27C-455E-BCA1-67854237A7BD}" destId="{BE786322-3887-4E4F-AFEE-25C871C8261C}" srcOrd="1" destOrd="0" presId="urn:microsoft.com/office/officeart/2005/8/layout/hierarchy3"/>
    <dgm:cxn modelId="{30617497-50D7-458C-94C3-76BEAE0F68A9}" type="presParOf" srcId="{B9751D7C-8D5F-4494-A0C8-F1330BC270A3}" destId="{F0413FAF-C0F1-43BE-979D-749B9330A7E4}" srcOrd="1" destOrd="0" presId="urn:microsoft.com/office/officeart/2005/8/layout/hierarchy3"/>
    <dgm:cxn modelId="{B21E0B70-9B55-45B1-A8EA-A60653EDAB0B}" type="presParOf" srcId="{F0413FAF-C0F1-43BE-979D-749B9330A7E4}" destId="{6C5ED066-01F6-4AEB-BF54-3B0D4DB595F7}" srcOrd="0" destOrd="0" presId="urn:microsoft.com/office/officeart/2005/8/layout/hierarchy3"/>
    <dgm:cxn modelId="{BF774074-C29A-4FFE-A156-C14D8CA85E63}" type="presParOf" srcId="{F0413FAF-C0F1-43BE-979D-749B9330A7E4}" destId="{746D086D-1995-4851-8FE4-6BBC136A1230}" srcOrd="1" destOrd="0" presId="urn:microsoft.com/office/officeart/2005/8/layout/hierarchy3"/>
    <dgm:cxn modelId="{411EA299-25B9-4075-855A-4A45163D184D}" type="presParOf" srcId="{F0413FAF-C0F1-43BE-979D-749B9330A7E4}" destId="{77DB89C2-45E8-45EA-BD96-08327AE938B6}" srcOrd="2" destOrd="0" presId="urn:microsoft.com/office/officeart/2005/8/layout/hierarchy3"/>
    <dgm:cxn modelId="{2EA71A0E-C168-46B0-96F0-49689CEF347E}" type="presParOf" srcId="{F0413FAF-C0F1-43BE-979D-749B9330A7E4}" destId="{316414FE-D525-4D12-9DAE-A8B338244F08}" srcOrd="3" destOrd="0" presId="urn:microsoft.com/office/officeart/2005/8/layout/hierarchy3"/>
    <dgm:cxn modelId="{9F4C1593-AA1B-47FE-9EF8-41A4B8FB66CA}" type="presParOf" srcId="{F0413FAF-C0F1-43BE-979D-749B9330A7E4}" destId="{FE9F861B-1C84-4E7D-9B46-D9B41D840FA9}" srcOrd="4" destOrd="0" presId="urn:microsoft.com/office/officeart/2005/8/layout/hierarchy3"/>
    <dgm:cxn modelId="{67CF5FD1-1E25-466E-A0B0-027694195EFE}" type="presParOf" srcId="{F0413FAF-C0F1-43BE-979D-749B9330A7E4}" destId="{93C799F8-CD9B-45E7-8A02-6134D609E590}" srcOrd="5" destOrd="0" presId="urn:microsoft.com/office/officeart/2005/8/layout/hierarchy3"/>
    <dgm:cxn modelId="{9CD0AE22-EAC9-42A9-91C8-84CEA272CEAC}" type="presParOf" srcId="{F0413FAF-C0F1-43BE-979D-749B9330A7E4}" destId="{8E8D905E-CB45-46ED-B625-164DE2548288}" srcOrd="6" destOrd="0" presId="urn:microsoft.com/office/officeart/2005/8/layout/hierarchy3"/>
    <dgm:cxn modelId="{9B0429CF-D0E9-4A6F-945A-9E4DE6C40787}" type="presParOf" srcId="{F0413FAF-C0F1-43BE-979D-749B9330A7E4}" destId="{E72E24ED-5466-40E3-9ECA-93A34C921DD2}" srcOrd="7" destOrd="0" presId="urn:microsoft.com/office/officeart/2005/8/layout/hierarchy3"/>
    <dgm:cxn modelId="{B8C1059A-81A9-4E7B-ACFD-510879F1ACCC}" type="presParOf" srcId="{1ADA5740-78A5-41A0-B056-D3A7716F21A3}" destId="{9747753F-0854-456F-9B63-B929774653C6}" srcOrd="1" destOrd="0" presId="urn:microsoft.com/office/officeart/2005/8/layout/hierarchy3"/>
    <dgm:cxn modelId="{AD294FE0-BBDD-444A-8AE1-9F711E4C9085}" type="presParOf" srcId="{9747753F-0854-456F-9B63-B929774653C6}" destId="{587E5760-B344-49F4-938C-9204EEBE8CD0}" srcOrd="0" destOrd="0" presId="urn:microsoft.com/office/officeart/2005/8/layout/hierarchy3"/>
    <dgm:cxn modelId="{E69C122A-345A-4884-86D2-2613D56EC3E1}" type="presParOf" srcId="{587E5760-B344-49F4-938C-9204EEBE8CD0}" destId="{A082B79F-040C-4F61-91EF-150AACD3449F}" srcOrd="0" destOrd="0" presId="urn:microsoft.com/office/officeart/2005/8/layout/hierarchy3"/>
    <dgm:cxn modelId="{3F5F50D7-D8F8-4871-BD04-16C35B5CB691}" type="presParOf" srcId="{587E5760-B344-49F4-938C-9204EEBE8CD0}" destId="{3BD552A2-610D-4D70-B5A4-0576E138B080}" srcOrd="1" destOrd="0" presId="urn:microsoft.com/office/officeart/2005/8/layout/hierarchy3"/>
    <dgm:cxn modelId="{EAF7EA7C-E04E-43D7-8B81-6BC6FCB07D0D}" type="presParOf" srcId="{9747753F-0854-456F-9B63-B929774653C6}" destId="{F75487FE-7DD9-4FFB-9982-82BF7FF6427C}" srcOrd="1" destOrd="0" presId="urn:microsoft.com/office/officeart/2005/8/layout/hierarchy3"/>
    <dgm:cxn modelId="{BD052C5E-91BC-4339-8D2F-5B6236A62654}" type="presParOf" srcId="{F75487FE-7DD9-4FFB-9982-82BF7FF6427C}" destId="{8C0F2EE5-1347-404E-8240-B82ED4C8AF1B}" srcOrd="0" destOrd="0" presId="urn:microsoft.com/office/officeart/2005/8/layout/hierarchy3"/>
    <dgm:cxn modelId="{3038875D-6721-4D9A-9611-2EF463BD6A20}" type="presParOf" srcId="{F75487FE-7DD9-4FFB-9982-82BF7FF6427C}" destId="{93DEA2AF-BE94-4F7C-B865-35C339C476C8}" srcOrd="1" destOrd="0" presId="urn:microsoft.com/office/officeart/2005/8/layout/hierarchy3"/>
    <dgm:cxn modelId="{91A2D94D-7831-4169-88DF-1791B61FE96C}" type="presParOf" srcId="{F75487FE-7DD9-4FFB-9982-82BF7FF6427C}" destId="{F38F7CAD-C6F2-4C0D-BC2F-DD6AAE37AECC}" srcOrd="2" destOrd="0" presId="urn:microsoft.com/office/officeart/2005/8/layout/hierarchy3"/>
    <dgm:cxn modelId="{F4AE42E7-7FD5-4A65-AF34-F67F65F8DBE1}" type="presParOf" srcId="{F75487FE-7DD9-4FFB-9982-82BF7FF6427C}" destId="{01AA2672-B733-4239-9EBB-47B8EF4BE3EF}" srcOrd="3" destOrd="0" presId="urn:microsoft.com/office/officeart/2005/8/layout/hierarchy3"/>
    <dgm:cxn modelId="{33CCD88F-7ACE-4761-A0CE-0EB4DCE3BD4F}" type="presParOf" srcId="{F75487FE-7DD9-4FFB-9982-82BF7FF6427C}" destId="{6514041B-5DA0-461F-A8BB-64CEEEA3C7EE}" srcOrd="4" destOrd="0" presId="urn:microsoft.com/office/officeart/2005/8/layout/hierarchy3"/>
    <dgm:cxn modelId="{858857A2-0F8E-4178-B3A6-08845A0E0C2B}" type="presParOf" srcId="{F75487FE-7DD9-4FFB-9982-82BF7FF6427C}" destId="{5D9E11DB-D430-4438-B3DE-74D2721C21C3}" srcOrd="5" destOrd="0" presId="urn:microsoft.com/office/officeart/2005/8/layout/hierarchy3"/>
    <dgm:cxn modelId="{DD417C78-C314-4D54-AD67-98D568D9856D}" type="presParOf" srcId="{F75487FE-7DD9-4FFB-9982-82BF7FF6427C}" destId="{06234AAA-AE0D-4B5B-B4BD-150346E9C546}" srcOrd="6" destOrd="0" presId="urn:microsoft.com/office/officeart/2005/8/layout/hierarchy3"/>
    <dgm:cxn modelId="{501D596F-96E5-44AC-B0BE-A5035A63CCE5}" type="presParOf" srcId="{F75487FE-7DD9-4FFB-9982-82BF7FF6427C}" destId="{17973C38-29F1-4F0D-B625-C004FF448904}" srcOrd="7" destOrd="0" presId="urn:microsoft.com/office/officeart/2005/8/layout/hierarchy3"/>
    <dgm:cxn modelId="{8CBD7695-AC49-4EF5-9E2F-A49F71C7DFA6}" type="presParOf" srcId="{1ADA5740-78A5-41A0-B056-D3A7716F21A3}" destId="{801C5F93-5855-4A12-BE3C-05FF69416B0D}" srcOrd="2" destOrd="0" presId="urn:microsoft.com/office/officeart/2005/8/layout/hierarchy3"/>
    <dgm:cxn modelId="{E3D64997-06DD-4F00-99E2-980277C095CE}" type="presParOf" srcId="{801C5F93-5855-4A12-BE3C-05FF69416B0D}" destId="{3734191A-6CA5-48A7-BF79-F548A40C471D}" srcOrd="0" destOrd="0" presId="urn:microsoft.com/office/officeart/2005/8/layout/hierarchy3"/>
    <dgm:cxn modelId="{4C5BEFB2-5415-4593-A71F-FFB417C41FAD}" type="presParOf" srcId="{3734191A-6CA5-48A7-BF79-F548A40C471D}" destId="{A70AC93C-BC43-4529-988D-EAC8A7DED654}" srcOrd="0" destOrd="0" presId="urn:microsoft.com/office/officeart/2005/8/layout/hierarchy3"/>
    <dgm:cxn modelId="{31B38B91-8DCF-4188-B918-12CD50C31810}" type="presParOf" srcId="{3734191A-6CA5-48A7-BF79-F548A40C471D}" destId="{A82231A1-9F72-4368-8B4D-CF5463208B27}" srcOrd="1" destOrd="0" presId="urn:microsoft.com/office/officeart/2005/8/layout/hierarchy3"/>
    <dgm:cxn modelId="{B61711C7-3BF9-4B85-BB1A-7551E1A15679}" type="presParOf" srcId="{801C5F93-5855-4A12-BE3C-05FF69416B0D}" destId="{1B5D793A-6355-491F-ACED-06BAE0C80F9E}" srcOrd="1" destOrd="0" presId="urn:microsoft.com/office/officeart/2005/8/layout/hierarchy3"/>
    <dgm:cxn modelId="{3932F69D-7AAC-4CE5-962F-E417C0E60291}" type="presParOf" srcId="{1B5D793A-6355-491F-ACED-06BAE0C80F9E}" destId="{2EC7BB3D-3ACA-4485-8800-A6B6008427B5}" srcOrd="0" destOrd="0" presId="urn:microsoft.com/office/officeart/2005/8/layout/hierarchy3"/>
    <dgm:cxn modelId="{746C2AB9-5DFE-4990-A569-C43ABE17FE83}" type="presParOf" srcId="{1B5D793A-6355-491F-ACED-06BAE0C80F9E}" destId="{A1D14770-3DB8-4811-9B97-FAE5A3118A28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dm-porzdni.ru/" TargetMode="External"/><Relationship Id="rId2" Type="http://schemas.openxmlformats.org/officeDocument/2006/relationships/hyperlink" Target="mailto:adm_porzdni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dm_porzdni@mail.ru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9"/>
            <a:ext cx="7886728" cy="2243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ПРОЕКТ БЮДЖЕТА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2023 ГОД И НА ПЛАНОВЫЙ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ПЕРИОД 2024 И 2025 ГОДОВ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4" y="4286256"/>
          <a:ext cx="6834215" cy="156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4215"/>
              </a:tblGrid>
              <a:tr h="156591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Порздневское сельское поселение Лухского муниципального района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ивановской области</a:t>
                      </a:r>
                      <a:r>
                        <a:rPr lang="ru-RU" sz="3200" dirty="0" smtClean="0"/>
                        <a:t>    </a:t>
                      </a:r>
                      <a:endParaRPr lang="ru-RU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– основной вид безвозмездных перечислений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это денежные средства, перечисляемые из одного бюджета бюджетной системы Российской Федерации другому.</a:t>
            </a:r>
          </a:p>
          <a:p>
            <a:pPr>
              <a:buNone/>
            </a:pP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285992"/>
          <a:ext cx="8358246" cy="3500462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179123"/>
                <a:gridCol w="4179123"/>
              </a:tblGrid>
              <a:tr h="7123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Виды межбюджетных трансфертов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Определение 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63138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Дотации (от лат. «</a:t>
                      </a:r>
                      <a:r>
                        <a:rPr lang="en-US" sz="1600" dirty="0" err="1" smtClean="0"/>
                        <a:t>Dotatio</a:t>
                      </a:r>
                      <a:r>
                        <a:rPr lang="ru-RU" sz="1600" dirty="0" smtClean="0"/>
                        <a:t>» – дар, пожертвование)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Предоставляются</a:t>
                      </a:r>
                      <a:r>
                        <a:rPr lang="ru-RU" sz="1600" baseline="0" dirty="0" smtClean="0"/>
                        <a:t> без определения конкретной цели их использования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7002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Субвенции (от лат. «</a:t>
                      </a:r>
                      <a:r>
                        <a:rPr lang="en-US" sz="1600" dirty="0" err="1" smtClean="0"/>
                        <a:t>Subvenire</a:t>
                      </a:r>
                      <a:r>
                        <a:rPr lang="ru-RU" sz="1600" dirty="0" smtClean="0"/>
                        <a:t>» – приходить на помощь)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Предоставляются на финансирование «переданных» другим публично-правовым образованиям полномочий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666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Субсидии (от лат. «</a:t>
                      </a:r>
                      <a:r>
                        <a:rPr lang="en-US" sz="1600" dirty="0" err="1" smtClean="0"/>
                        <a:t>Subsidium</a:t>
                      </a:r>
                      <a:r>
                        <a:rPr lang="ru-RU" sz="1600" dirty="0" smtClean="0"/>
                        <a:t>» - поддержка)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Предоставляются на условиях долевого софинансирования расходов других бюджетов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Объем межбюджетных трансфертов бюджета поселения</a:t>
            </a:r>
            <a:br>
              <a:rPr lang="ru-RU" sz="2000" dirty="0" smtClean="0"/>
            </a:br>
            <a:r>
              <a:rPr lang="ru-RU" sz="2000" dirty="0" smtClean="0"/>
              <a:t> на 2023 – 2025 годы (тыс.руб.)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8"/>
            <a:ext cx="7772400" cy="64294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1" y="1071546"/>
            <a:ext cx="8286808" cy="456725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-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источниками дефицита бюджета.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Формирование расходов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</a:p>
          <a:p>
            <a:pPr lvl="1"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бюджета: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разделам;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ведомствам;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муниципальным программам Порздневского сельского поселения.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3857629"/>
            <a:ext cx="8572531" cy="3571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бюджетов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7" y="4429126"/>
            <a:ext cx="1714481" cy="9286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01 «Общегосударственные вопросы»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65" y="4429132"/>
            <a:ext cx="1500199" cy="9286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02 «Национальная оборона»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571473" y="428625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18281" y="4196968"/>
            <a:ext cx="214308" cy="107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143504" y="4357695"/>
            <a:ext cx="1643075" cy="9286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03 «Национальная безопасность и правоохранительная деятельность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15205" y="4429132"/>
            <a:ext cx="1357323" cy="9286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</a:rPr>
              <a:t>04 «Национальная экономика»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9" y="5715016"/>
            <a:ext cx="1714504" cy="9286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05 «Жилищно-коммунальное хозяйство»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43175" y="5643579"/>
            <a:ext cx="1428751" cy="78581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</a:rPr>
              <a:t>08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</a:rPr>
              <a:t>«Культура , кинематография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2002" y="5715017"/>
            <a:ext cx="1714503" cy="785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 «Социальная политика»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43703" y="5715017"/>
            <a:ext cx="1714512" cy="7858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11 «Физическая культура»</a:t>
            </a:r>
          </a:p>
        </p:txBody>
      </p:sp>
      <p:cxnSp>
        <p:nvCxnSpPr>
          <p:cNvPr id="20" name="Прямая соединительная линия 19"/>
          <p:cNvCxnSpPr>
            <a:endCxn id="11" idx="0"/>
          </p:cNvCxnSpPr>
          <p:nvPr/>
        </p:nvCxnSpPr>
        <p:spPr>
          <a:xfrm rot="5400000">
            <a:off x="5875744" y="4232679"/>
            <a:ext cx="21431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893868" y="432197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393009" y="4679165"/>
            <a:ext cx="1428760" cy="500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107389" y="4822041"/>
            <a:ext cx="150019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071935" y="4929198"/>
            <a:ext cx="1643074" cy="71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179355" y="4893479"/>
            <a:ext cx="1571636" cy="71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Распределение бюджетных ассигнований по целевым статьям (муниципальным программам Порздневского сельского поселения  и не включенным в муниципальные направлениям деятельности) (</a:t>
            </a:r>
            <a:r>
              <a:rPr lang="ru-RU" sz="1600" b="1" dirty="0" err="1" smtClean="0"/>
              <a:t>тыс.руб</a:t>
            </a:r>
            <a:r>
              <a:rPr lang="ru-RU" sz="1600" b="1" dirty="0" smtClean="0"/>
              <a:t>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488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/>
                <a:gridCol w="1357323"/>
                <a:gridCol w="1357323"/>
                <a:gridCol w="1257280"/>
              </a:tblGrid>
              <a:tr h="4060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2023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2024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mtClean="0"/>
                        <a:t>2025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/>
                </a:tc>
              </a:tr>
              <a:tr h="102239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«Совершенствование управления муниципальными финансами»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3 719,944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3 309,915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3 309,915</a:t>
                      </a:r>
                      <a:endParaRPr lang="ru-RU" sz="1800" b="0" dirty="0"/>
                    </a:p>
                  </a:txBody>
                  <a:tcPr/>
                </a:tc>
              </a:tr>
              <a:tr h="102239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«Обеспечение пожарной безопасности граждан на территории Порздневского сельского поселения»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446,00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396,0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396,0</a:t>
                      </a:r>
                      <a:endParaRPr lang="ru-RU" sz="1800" dirty="0"/>
                    </a:p>
                  </a:txBody>
                  <a:tcPr/>
                </a:tc>
              </a:tr>
              <a:tr h="88462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«Организация дорожной деятельности и транспортных услуг в границах поселения»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637,555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637,555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637,555</a:t>
                      </a:r>
                      <a:endParaRPr lang="ru-RU" sz="1800" dirty="0"/>
                    </a:p>
                  </a:txBody>
                  <a:tcPr/>
                </a:tc>
              </a:tr>
              <a:tr h="74685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«Благоустройство  и содержание имущества поселения»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1 176,412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1 060,287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879,755</a:t>
                      </a:r>
                      <a:endParaRPr lang="ru-RU" sz="1800" b="0" dirty="0"/>
                    </a:p>
                  </a:txBody>
                  <a:tcPr/>
                </a:tc>
              </a:tr>
              <a:tr h="74685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«Культура Порздневского сельского поселения»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4 448,233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3 597,604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3 539,786</a:t>
                      </a:r>
                      <a:endParaRPr lang="ru-RU" sz="1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1" y="285752"/>
          <a:ext cx="8229602" cy="5309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115"/>
                <a:gridCol w="1285884"/>
                <a:gridCol w="1357323"/>
                <a:gridCol w="1257280"/>
              </a:tblGrid>
              <a:tr h="4240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2023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2024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2025 год</a:t>
                      </a:r>
                      <a:endParaRPr lang="ru-RU" sz="1800" dirty="0"/>
                    </a:p>
                  </a:txBody>
                  <a:tcPr/>
                </a:tc>
              </a:tr>
              <a:tr h="92389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«Социальная поддержка граждан Порздневского сельского поселения»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271,844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271,844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271,844</a:t>
                      </a:r>
                      <a:endParaRPr lang="ru-RU" sz="1800" dirty="0"/>
                    </a:p>
                  </a:txBody>
                  <a:tcPr/>
                </a:tc>
              </a:tr>
              <a:tr h="106778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«Содействие в развитии сельскохозяйственного производства  и малого  предпринимательства»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30,00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30,00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30,00</a:t>
                      </a:r>
                      <a:endParaRPr lang="ru-RU" sz="1800" dirty="0"/>
                    </a:p>
                  </a:txBody>
                  <a:tcPr/>
                </a:tc>
              </a:tr>
              <a:tr h="78001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Порздневского сельского поселения «Развитие физической культуры и спорта в поселении»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15,00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15,00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15,00</a:t>
                      </a:r>
                      <a:endParaRPr lang="ru-RU" sz="1800" dirty="0"/>
                    </a:p>
                  </a:txBody>
                  <a:tcPr/>
                </a:tc>
              </a:tr>
              <a:tr h="1067783">
                <a:tc>
                  <a:txBody>
                    <a:bodyPr/>
                    <a:lstStyle/>
                    <a:p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направления деятельности органов  местного самоуправления администрации  Порздневского сельского поселения.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114,204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105, 887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4,00</a:t>
                      </a:r>
                      <a:endParaRPr lang="ru-RU" sz="1800" dirty="0"/>
                    </a:p>
                  </a:txBody>
                  <a:tcPr/>
                </a:tc>
              </a:tr>
              <a:tr h="52276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Условно  утвержденные расходы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220,363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458,70</a:t>
                      </a:r>
                      <a:endParaRPr lang="ru-RU" sz="1800" dirty="0"/>
                    </a:p>
                  </a:txBody>
                  <a:tcPr/>
                </a:tc>
              </a:tr>
              <a:tr h="52276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 расходов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10859,192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9644,455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9542,555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Распределение бюджетных ассигнований  бюджета Порздневского сельского поселения по разделами подразделам классификации расходов на 2023 год и плановый период 2024 и 2025 годов (руб.)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1209913"/>
          <a:ext cx="8229602" cy="52194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280"/>
                <a:gridCol w="3500463"/>
                <a:gridCol w="1143008"/>
                <a:gridCol w="1143008"/>
                <a:gridCol w="1185843"/>
              </a:tblGrid>
              <a:tr h="9252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Раздел, подраздел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2023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2024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2025 год</a:t>
                      </a:r>
                      <a:endParaRPr lang="ru-RU" sz="1800" dirty="0"/>
                    </a:p>
                  </a:txBody>
                  <a:tcPr/>
                </a:tc>
              </a:tr>
              <a:tr h="315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3 725 548,00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3 313 902,00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3 313 915,00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623 864,00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603 366,00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603 366,00</a:t>
                      </a:r>
                    </a:p>
                  </a:txBody>
                  <a:tcPr marL="68580" marR="68580" marT="0" marB="0"/>
                </a:tc>
              </a:tr>
              <a:tr h="1138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3 025 482,00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2  656 549,00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2  656 549,00</a:t>
                      </a:r>
                    </a:p>
                  </a:txBody>
                  <a:tcPr marL="68580" marR="68580" marT="0" marB="0"/>
                </a:tc>
              </a:tr>
              <a:tr h="315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50 000,0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50 000,00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50 000,00</a:t>
                      </a:r>
                    </a:p>
                  </a:txBody>
                  <a:tcPr marL="68580" marR="68580" marT="0" marB="0"/>
                </a:tc>
              </a:tr>
              <a:tr h="42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26 202,00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3 987,00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4 000,00</a:t>
                      </a:r>
                    </a:p>
                  </a:txBody>
                  <a:tcPr marL="68580" marR="68580" marT="0" marB="0"/>
                </a:tc>
              </a:tr>
              <a:tr h="315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0200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98 600,00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101 900,00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0,00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0203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98 600,00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10 900,00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68580" marR="68580" marT="0" marB="0"/>
                </a:tc>
              </a:tr>
              <a:tr h="569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456 000,00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396 000,00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396 000,00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0310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456 000,00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396 000,00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396 000,00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655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280"/>
                <a:gridCol w="3571900"/>
                <a:gridCol w="1143008"/>
                <a:gridCol w="1143008"/>
                <a:gridCol w="1114404"/>
              </a:tblGrid>
              <a:tr h="11887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Раздел, подраздел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2023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2024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2025 год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667 555,00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667 555,00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667 555,00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0405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30 000,0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30 000,0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30 000,0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0408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216 000,00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216 000,00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216 000,00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0409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421 555,00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421 555,00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421 555,00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1 176 412,00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1 060 287,00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879 755,00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60 000,00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60 000,00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60 000,00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0503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1 116 412,00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1 000 287,00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819 755,00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4 448 233,00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3 597 604,00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3 539 786,00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0801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4 448 233,00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3  597 604,00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3 539 786,00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271 844,00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271 844,00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271 844,00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271 844,00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271 844,00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271 844,00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15 000,0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15 000,0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15 000,0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15 000,0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15 000,0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15 000,0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10 859 192,00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9 424 105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9 083 855,00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285728"/>
          <a:ext cx="8643999" cy="628654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81333"/>
                <a:gridCol w="2881333"/>
                <a:gridCol w="2881333"/>
              </a:tblGrid>
              <a:tr h="628654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 верхнем пределе муниципального долга Порздневского сельского поселения по состоянию на 01.01.2024г.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Верхний предел муниципального долга на 01.01.2023г.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средств в 2023 году – 0 руб.: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выпуск облигационного займа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банков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гарантий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Погашение в 2023 году – 0 руб.: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областного бюджета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облигационный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займ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банков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гарантий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Верхний предел муниципального внутреннего долга на 01.01.2024 г. – 0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 верхнем пределе муниципального долга Порздневского сельского поселения по состоянию на 01.01.2025г.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Верхний предел муниципального долга на 01.01.2024г.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средств в 2024 году – 0 руб.: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выпуск облигационного займа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банков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гарантий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Погашение в 2024 году – 0 руб.: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областного бюджета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облигационный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займ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банков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гарантий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Верхний предел муниципального внутреннего долга на 01.01.2025г. – 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 верхнем пределе муниципального долга Порздневского сельского поселения по состоянию на 01.01.2026г.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Верхний предел муниципального долга на 01.01.2025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средств в 2025 году – 0 руб.: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выпуск облигационного займа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банков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гарантий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Погашение в 2025 году – 0 руб.: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областного бюджета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облигационный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займ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банков – 0 руб.;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гарантий – 0 руб.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Верхний предел муниципального внутреннего долга на 01.01.2026г. – 0 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Сведения о социально-значимых проектах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Благоустройство территории Порздневского сельского поселения с привлечением волонтеров и жителей с активной жизненной позицией.</a:t>
            </a:r>
          </a:p>
          <a:p>
            <a:pPr>
              <a:buNone/>
            </a:pPr>
            <a:r>
              <a:rPr lang="ru-RU" sz="1800" dirty="0" smtClean="0"/>
              <a:t>      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785794"/>
          <a:ext cx="7715304" cy="48320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8826"/>
                <a:gridCol w="5786478"/>
              </a:tblGrid>
              <a:tr h="1042995"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155284, Ивановская область, Лухский район, с.Порздни, ул.Советска, д.17</a:t>
                      </a:r>
                      <a:endParaRPr lang="ru-RU" dirty="0"/>
                    </a:p>
                  </a:txBody>
                  <a:tcPr/>
                </a:tc>
              </a:tr>
              <a:tr h="885831"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Телефон/ факс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8(49344)  2-71-95</a:t>
                      </a:r>
                      <a:r>
                        <a:rPr lang="ru-RU" baseline="0" dirty="0" smtClean="0"/>
                        <a:t>     /      8(49344) 2-71-83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Режим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Понедельник – пятница   8.30 – 17.00</a:t>
                      </a:r>
                    </a:p>
                    <a:p>
                      <a:r>
                        <a:rPr lang="ru-RU" dirty="0" smtClean="0"/>
                        <a:t>выходной:</a:t>
                      </a:r>
                      <a:r>
                        <a:rPr lang="ru-RU" baseline="0" dirty="0" smtClean="0"/>
                        <a:t> суббота, воскресенье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00112">
                <a:tc>
                  <a:txBody>
                    <a:bodyPr/>
                    <a:lstStyle/>
                    <a:p>
                      <a:r>
                        <a:rPr lang="ru-RU" dirty="0" smtClean="0"/>
                        <a:t>Эл.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почта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adm_porzdni@mail.ru</a:t>
                      </a:r>
                      <a:endParaRPr lang="ru-RU" dirty="0"/>
                    </a:p>
                  </a:txBody>
                  <a:tcPr/>
                </a:tc>
              </a:tr>
              <a:tr h="1042995">
                <a:tc>
                  <a:txBody>
                    <a:bodyPr/>
                    <a:lstStyle/>
                    <a:p>
                      <a:r>
                        <a:rPr lang="ru-RU" dirty="0" smtClean="0"/>
                        <a:t>Сайт администрации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 можете ознакомиться с материалами по проекту бюджета поселения по адресу </a:t>
                      </a:r>
                      <a:r>
                        <a:rPr lang="en-US" dirty="0" smtClean="0">
                          <a:hlinkClick r:id="rId3"/>
                        </a:rPr>
                        <a:t>http://adm-porzdni.ru/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В разделах «Бюджет для граждан» и «Решения Совета поселения»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9" y="428605"/>
            <a:ext cx="52864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Публичные слушания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00108"/>
            <a:ext cx="80724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Публичные слушания по проекту бюджета Порздневского сельского поселения на 2023 год и на плановый период 2024 и 2025 годов состоятся 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21 </a:t>
            </a:r>
            <a:r>
              <a:rPr lang="ru-RU" dirty="0" smtClean="0"/>
              <a:t>декабря 2022 года в 10 часов  по адресу: д. </a:t>
            </a:r>
            <a:r>
              <a:rPr lang="ru-RU" dirty="0" err="1" smtClean="0"/>
              <a:t>Русиновская</a:t>
            </a:r>
            <a:r>
              <a:rPr lang="ru-RU" dirty="0" smtClean="0"/>
              <a:t>, д.1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20 декабря 2022 года в 10.30 часов по адресу:  д.Быково, </a:t>
            </a:r>
            <a:r>
              <a:rPr lang="ru-RU" dirty="0" err="1" smtClean="0"/>
              <a:t>ул.Старобыковская</a:t>
            </a:r>
            <a:r>
              <a:rPr lang="ru-RU" dirty="0" smtClean="0"/>
              <a:t>, д.13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21 декабря 2022 года в 15 часов по адресу: с.Порздни, ул.Советская, д.9 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Публичные слушания проводятся в форме очного собрания.</a:t>
            </a:r>
          </a:p>
          <a:p>
            <a:r>
              <a:rPr lang="ru-RU" dirty="0" smtClean="0"/>
              <a:t> Предложения и замечания по обсуждаемому  вопросу  принимаются 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 адресу: с.Порздни, ул.Советская , д.17 Администрация Порздневского сельского поселения,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 электронной почте  </a:t>
            </a:r>
            <a:r>
              <a:rPr lang="en-US" dirty="0" smtClean="0">
                <a:hlinkClick r:id="rId2"/>
              </a:rPr>
              <a:t>adm_porzdni@mail.ru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Ответственный за проведение публичных слушаний по проекту бюджета Порздневского сельского поселения на 2023 год и на плановый период 2024 и 2025 годов  заместитель главы Порздневского сельского поселения Абрамова Ольга  Александровна</a:t>
            </a:r>
          </a:p>
          <a:p>
            <a:r>
              <a:rPr lang="ru-RU" dirty="0" smtClean="0"/>
              <a:t>Телефон: 8(49344) 2-71-83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«Бюджет для граждан»?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положениями проекта основного финансового документа Порздневского сельского поселения – решения Совета Порздневского сельского поселения о бюджете муниципального района на 2023 год и плановый период 2024 и 2025 годов.</a:t>
            </a:r>
          </a:p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пенсионерам и другим категориям населения, так как бюджет поселения затрагивает интересы каждого жителя Порздневского сельского поселения.</a:t>
            </a:r>
          </a:p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Граждане – и как  налогоплательщики, и как потребители общественных благ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Мы постарались в доступной и понятной для граждан форме показать основные параметры бюджета Порздневского сельского поселения 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30"/>
            <a:ext cx="7643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чем основано составление проекта бюджета Порздневского сельского поселения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000109"/>
            <a:ext cx="4572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Составление проекта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Порздневского сельского поселения </a:t>
            </a:r>
            <a:r>
              <a:rPr lang="ru-RU" dirty="0" smtClean="0"/>
              <a:t>основывается на: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1" y="2143117"/>
            <a:ext cx="2000264" cy="50006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7" y="2143117"/>
            <a:ext cx="2143140" cy="50006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2143117"/>
            <a:ext cx="2071703" cy="50006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1" y="2928934"/>
            <a:ext cx="2000264" cy="3643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Прогнозе социально – 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Порздневского сельского поселения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7" y="3000373"/>
            <a:ext cx="2143140" cy="35004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направлениях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и налоговой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72198" y="2928934"/>
            <a:ext cx="2071703" cy="3643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Порздневского сельского поселения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8"/>
            <a:ext cx="7772400" cy="714379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Основные показатели социально-экономического прогноза </a:t>
            </a:r>
            <a:br>
              <a:rPr lang="ru-RU" sz="1800" dirty="0" smtClean="0"/>
            </a:br>
            <a:r>
              <a:rPr lang="ru-RU" sz="1800" dirty="0" smtClean="0"/>
              <a:t>Порздневского сельского поселения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09" y="1500174"/>
            <a:ext cx="7929619" cy="492922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9" y="1643051"/>
          <a:ext cx="7858180" cy="397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805"/>
                <a:gridCol w="1132711"/>
                <a:gridCol w="1061916"/>
                <a:gridCol w="1061916"/>
                <a:gridCol w="1061916"/>
                <a:gridCol w="1061916"/>
              </a:tblGrid>
              <a:tr h="8169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Показатели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2021 год факт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2022 год оценка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2023 год прогноз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2024год прогноз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2025 год прогноз</a:t>
                      </a:r>
                      <a:endParaRPr lang="ru-RU" sz="1800" dirty="0"/>
                    </a:p>
                  </a:txBody>
                  <a:tcPr/>
                </a:tc>
              </a:tr>
              <a:tr h="65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Численность населения (среднегодовая), тыс. чел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1894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1851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1802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1787</a:t>
                      </a:r>
                      <a:endParaRPr lang="ru-RU" sz="1800" dirty="0"/>
                    </a:p>
                  </a:txBody>
                  <a:tcPr/>
                </a:tc>
              </a:tr>
              <a:tr h="95218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 безработных, зарегистрированных в органах государственной  службы,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</a:tr>
              <a:tr h="65980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Фонд начисленной заработной платы, 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27494,71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27869,96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27869,96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27869,96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27869,69</a:t>
                      </a:r>
                      <a:endParaRPr lang="ru-RU" sz="1800" dirty="0"/>
                    </a:p>
                  </a:txBody>
                  <a:tcPr/>
                </a:tc>
              </a:tr>
              <a:tr h="32785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Сельскохозяйственные организации,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</a:tr>
              <a:tr h="32785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Хозяйства населения,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682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663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663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663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663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14291"/>
            <a:ext cx="7743852" cy="92869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Основные задачи и приоритетные направления бюджетной политики Порздневского сельского поселения на 2023 год и на плановый </a:t>
            </a:r>
            <a:r>
              <a:rPr lang="ru-RU" sz="2000" dirty="0" smtClean="0">
                <a:solidFill>
                  <a:schemeClr val="tx2"/>
                </a:solidFill>
              </a:rPr>
              <a:t>период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2024 и 2025 годов</a:t>
            </a:r>
            <a:endParaRPr lang="ru-RU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7" y="1643051"/>
            <a:ext cx="8429684" cy="335758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обеспечение сбалансированности  бюджета Порздневского сельского поселения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получение необходимого объема доходов  бюджета Порздневского сельского поселения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интеграция процессов стратегического прогнозирования и бюджетного планирования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реализация указов Президента Российской Федерации от 7 мая 2012 года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повышение эффективности бюджетных расходов на основе оценки достигнутых результатов, оказание мер социальной поддержки с учетом критериев нуждаемости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обеспечение открытости и прозрачности  бюджета Порздневского сельского поселения и бюджетного процесса для граждан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развитие системы внутреннего муниципального финансового контроля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 совершенствование системы межбюджетных отношений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Основные характеристики бюджета Порздневского сельского поселения на 2023-2025 годы (руб.)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dk1"/>
                </a:solidFill>
                <a:latin typeface="Bookman Old Style" pitchFamily="18" charset="0"/>
              </a:rPr>
              <a:t>Структура доходов бюджета поселения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Объем собственных доходов бюджета поселения на 2023 – 2025 годы (тыс.руб.)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353</TotalTime>
  <Words>1393</Words>
  <PresentationFormat>Экран (4:3)</PresentationFormat>
  <Paragraphs>359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Тема Office</vt:lpstr>
      <vt:lpstr>Апекс</vt:lpstr>
      <vt:lpstr>Трек</vt:lpstr>
      <vt:lpstr>Поток</vt:lpstr>
      <vt:lpstr>БЮДЖЕТ ДЛЯ ГРАЖДАН  НА ПРОЕКТ БЮДЖЕТА  НА 2023 ГОД И НА ПЛАНОВЫЙ  ПЕРИОД 2024 И 2025 ГОДОВ  </vt:lpstr>
      <vt:lpstr>Слайд 2</vt:lpstr>
      <vt:lpstr>Что такое «Бюджет для граждан»?</vt:lpstr>
      <vt:lpstr>Слайд 4</vt:lpstr>
      <vt:lpstr>Основные показатели социально-экономического прогноза  Порздневского сельского поселения</vt:lpstr>
      <vt:lpstr>Основные задачи и приоритетные направления бюджетной политики Порздневского сельского поселения на 2023 год и на плановый период 2024 и 2025 годов</vt:lpstr>
      <vt:lpstr>Основные характеристики бюджета Порздневского сельского поселения на 2023-2025 годы (руб.)</vt:lpstr>
      <vt:lpstr>Структура доходов бюджета поселения</vt:lpstr>
      <vt:lpstr>Объем собственных доходов бюджета поселения на 2023 – 2025 годы (тыс.руб.) </vt:lpstr>
      <vt:lpstr>Межбюджетные трансферты – основной вид безвозмездных перечислений</vt:lpstr>
      <vt:lpstr>Объем межбюджетных трансфертов бюджета поселения  на 2023 – 2025 годы (тыс.руб.)</vt:lpstr>
      <vt:lpstr>Расходы бюджета</vt:lpstr>
      <vt:lpstr>Распределение бюджетных ассигнований по целевым статьям (муниципальным программам Порздневского сельского поселения  и не включенным в муниципальные направлениям деятельности) (тыс.руб)</vt:lpstr>
      <vt:lpstr>Слайд 14</vt:lpstr>
      <vt:lpstr>Распределение бюджетных ассигнований  бюджета Порздневского сельского поселения по разделами подразделам классификации расходов на 2023 год и плановый период 2024 и 2025 годов (руб.) </vt:lpstr>
      <vt:lpstr>Слайд 16</vt:lpstr>
      <vt:lpstr>Слайд 17</vt:lpstr>
      <vt:lpstr>Сведения о социально-значимых проектах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НА ПРОЕКТ БЮДЖЕТА  НА 2018 ГОД И НА ПЛАНОВЫЙ  ПЕРИОД 2019 И 2020 ГОДОВ</dc:title>
  <dc:creator>Оля</dc:creator>
  <cp:lastModifiedBy>admporzdni</cp:lastModifiedBy>
  <cp:revision>48</cp:revision>
  <dcterms:created xsi:type="dcterms:W3CDTF">2017-11-16T13:46:05Z</dcterms:created>
  <dcterms:modified xsi:type="dcterms:W3CDTF">2022-12-07T12:00:31Z</dcterms:modified>
</cp:coreProperties>
</file>